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75" r:id="rId4"/>
    <p:sldId id="260" r:id="rId5"/>
    <p:sldId id="277" r:id="rId6"/>
    <p:sldId id="278" r:id="rId7"/>
    <p:sldId id="279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82" r:id="rId17"/>
    <p:sldId id="28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95" autoAdjust="0"/>
  </p:normalViewPr>
  <p:slideViewPr>
    <p:cSldViewPr>
      <p:cViewPr>
        <p:scale>
          <a:sx n="75" d="100"/>
          <a:sy n="75" d="100"/>
        </p:scale>
        <p:origin x="-102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3DBD-698D-4619-9075-1DEA1A1C18AD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1FF5-8FF8-4BD7-A12D-23F77A802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1720-0244-4AF4-A741-75FD1E66CE0F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4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1FF5-8FF8-4BD7-A12D-23F77A802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8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1720-0244-4AF4-A741-75FD1E66CE0F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4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Yuvarlatılmış Dikdörtgen"/>
          <p:cNvSpPr/>
          <p:nvPr userDrawn="1"/>
        </p:nvSpPr>
        <p:spPr>
          <a:xfrm>
            <a:off x="1214414" y="5373216"/>
            <a:ext cx="6715172" cy="11990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-94"/>
            </a:endParaRPr>
          </a:p>
        </p:txBody>
      </p:sp>
      <p:sp>
        <p:nvSpPr>
          <p:cNvPr id="7" name="7 Yuvarlatılmış Dikdörtgen"/>
          <p:cNvSpPr/>
          <p:nvPr userDrawn="1"/>
        </p:nvSpPr>
        <p:spPr>
          <a:xfrm>
            <a:off x="-252536" y="1928802"/>
            <a:ext cx="9649072" cy="150019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Minion Pro Med" pitchFamily="18" charset="0"/>
            </a:endParaRPr>
          </a:p>
        </p:txBody>
      </p:sp>
      <p:pic>
        <p:nvPicPr>
          <p:cNvPr id="8" name="Picture 2" descr="D:\ENTES\Logo\Presentati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-93434"/>
            <a:ext cx="6399285" cy="5236946"/>
          </a:xfrm>
          <a:prstGeom prst="rect">
            <a:avLst/>
          </a:prstGeom>
          <a:noFill/>
          <a:effectLst/>
        </p:spPr>
      </p:pic>
      <p:sp>
        <p:nvSpPr>
          <p:cNvPr id="10" name="Metin Yer Tutucusu 9"/>
          <p:cNvSpPr>
            <a:spLocks noGrp="1"/>
          </p:cNvSpPr>
          <p:nvPr>
            <p:ph type="body" sz="quarter" idx="10"/>
          </p:nvPr>
        </p:nvSpPr>
        <p:spPr>
          <a:xfrm>
            <a:off x="1357313" y="5445223"/>
            <a:ext cx="6399212" cy="10801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  <a:lvl5pPr marL="1828800" indent="0" algn="ctr">
              <a:buNone/>
              <a:defRPr baseline="0"/>
            </a:lvl5pPr>
          </a:lstStyle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14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tin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tin Yer Tutucusu 20"/>
          <p:cNvSpPr>
            <a:spLocks noGrp="1"/>
          </p:cNvSpPr>
          <p:nvPr>
            <p:ph type="body" sz="quarter" idx="11"/>
          </p:nvPr>
        </p:nvSpPr>
        <p:spPr>
          <a:xfrm>
            <a:off x="107950" y="1268760"/>
            <a:ext cx="8856538" cy="4669528"/>
          </a:xfrm>
        </p:spPr>
        <p:txBody>
          <a:bodyPr>
            <a:normAutofit/>
          </a:bodyPr>
          <a:lstStyle>
            <a:lvl1pPr marL="342900" indent="-342900" algn="just">
              <a:spcAft>
                <a:spcPts val="1200"/>
              </a:spcAft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  <a:lvl2pPr marL="742950" indent="-285750" algn="just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2pPr>
            <a:lvl3pPr marL="1143000" indent="-228600" algn="just">
              <a:spcAft>
                <a:spcPts val="12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3pPr>
            <a:lvl4pPr algn="just">
              <a:spcAft>
                <a:spcPts val="120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4pPr>
            <a:lvl5pPr algn="just">
              <a:spcAft>
                <a:spcPts val="120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grpSp>
        <p:nvGrpSpPr>
          <p:cNvPr id="10" name="23 Grup"/>
          <p:cNvGrpSpPr/>
          <p:nvPr/>
        </p:nvGrpSpPr>
        <p:grpSpPr>
          <a:xfrm>
            <a:off x="0" y="142852"/>
            <a:ext cx="9144000" cy="857256"/>
            <a:chOff x="0" y="142852"/>
            <a:chExt cx="9144000" cy="857256"/>
          </a:xfrm>
        </p:grpSpPr>
        <p:sp>
          <p:nvSpPr>
            <p:cNvPr id="11" name="14 Dikdörtgen"/>
            <p:cNvSpPr/>
            <p:nvPr/>
          </p:nvSpPr>
          <p:spPr>
            <a:xfrm>
              <a:off x="0" y="142852"/>
              <a:ext cx="7429520" cy="7858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bg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yriad Web Pro" pitchFamily="34" charset="-94"/>
              </a:endParaRPr>
            </a:p>
          </p:txBody>
        </p:sp>
        <p:sp>
          <p:nvSpPr>
            <p:cNvPr id="12" name="12 Dikdörtgen"/>
            <p:cNvSpPr/>
            <p:nvPr/>
          </p:nvSpPr>
          <p:spPr>
            <a:xfrm>
              <a:off x="0" y="928670"/>
              <a:ext cx="7429520" cy="71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bg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3" name="9 Dikdörtgen"/>
            <p:cNvSpPr/>
            <p:nvPr/>
          </p:nvSpPr>
          <p:spPr>
            <a:xfrm>
              <a:off x="7858148" y="642918"/>
              <a:ext cx="428628" cy="2857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  <p:sp>
          <p:nvSpPr>
            <p:cNvPr id="14" name="10 Dikdörtgen"/>
            <p:cNvSpPr/>
            <p:nvPr/>
          </p:nvSpPr>
          <p:spPr>
            <a:xfrm>
              <a:off x="7858148" y="928670"/>
              <a:ext cx="428628" cy="71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5" name="15 Dikdörtgen"/>
            <p:cNvSpPr/>
            <p:nvPr/>
          </p:nvSpPr>
          <p:spPr>
            <a:xfrm>
              <a:off x="8286776" y="285728"/>
              <a:ext cx="428628" cy="642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  <p:sp>
          <p:nvSpPr>
            <p:cNvPr id="16" name="16 Dikdörtgen"/>
            <p:cNvSpPr/>
            <p:nvPr/>
          </p:nvSpPr>
          <p:spPr>
            <a:xfrm>
              <a:off x="8286776" y="928670"/>
              <a:ext cx="428628" cy="714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7" name="17 Dikdörtgen"/>
            <p:cNvSpPr/>
            <p:nvPr/>
          </p:nvSpPr>
          <p:spPr>
            <a:xfrm>
              <a:off x="8715372" y="500042"/>
              <a:ext cx="428628" cy="4286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  <p:sp>
          <p:nvSpPr>
            <p:cNvPr id="18" name="18 Dikdörtgen"/>
            <p:cNvSpPr/>
            <p:nvPr/>
          </p:nvSpPr>
          <p:spPr>
            <a:xfrm>
              <a:off x="8715372" y="928670"/>
              <a:ext cx="428628" cy="71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19" name="19 Dikdörtgen"/>
            <p:cNvSpPr/>
            <p:nvPr/>
          </p:nvSpPr>
          <p:spPr>
            <a:xfrm>
              <a:off x="7429520" y="928670"/>
              <a:ext cx="428628" cy="714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pPr algn="ctr"/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-94"/>
              </a:endParaRPr>
            </a:p>
          </p:txBody>
        </p:sp>
        <p:sp>
          <p:nvSpPr>
            <p:cNvPr id="20" name="20 Dikdörtgen"/>
            <p:cNvSpPr/>
            <p:nvPr/>
          </p:nvSpPr>
          <p:spPr>
            <a:xfrm>
              <a:off x="7429520" y="142852"/>
              <a:ext cx="428628" cy="785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endPara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yriad Web Pro" pitchFamily="34" charset="-94"/>
              </a:endParaRPr>
            </a:p>
          </p:txBody>
        </p:sp>
      </p:grpSp>
      <p:sp>
        <p:nvSpPr>
          <p:cNvPr id="5" name="Metin Yer Tutucusu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7504" y="142853"/>
            <a:ext cx="7322016" cy="785818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tr-TR" dirty="0" smtClean="0"/>
              <a:t>Ana Başlık eklemek için tıklayın</a:t>
            </a:r>
          </a:p>
        </p:txBody>
      </p:sp>
      <p:sp>
        <p:nvSpPr>
          <p:cNvPr id="23" name="Metin Yer Tutucusu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7504" y="6165304"/>
            <a:ext cx="7322016" cy="456434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  <a:latin typeface="Myriad Pro" pitchFamily="34" charset="0"/>
              </a:defRPr>
            </a:lvl1pPr>
          </a:lstStyle>
          <a:p>
            <a:pPr lvl="0"/>
            <a:r>
              <a:rPr lang="tr-TR" dirty="0" smtClean="0"/>
              <a:t>Alt Başlık eklemek için tıklayın</a:t>
            </a:r>
          </a:p>
        </p:txBody>
      </p:sp>
      <p:sp>
        <p:nvSpPr>
          <p:cNvPr id="8" name="5 Yuvarlatılmış Dikdörtgen"/>
          <p:cNvSpPr/>
          <p:nvPr/>
        </p:nvSpPr>
        <p:spPr>
          <a:xfrm>
            <a:off x="-108520" y="6165304"/>
            <a:ext cx="6624736" cy="4564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-94"/>
            </a:endParaRPr>
          </a:p>
        </p:txBody>
      </p:sp>
      <p:sp>
        <p:nvSpPr>
          <p:cNvPr id="24" name="5 Yuvarlatılmış Dikdörtgen"/>
          <p:cNvSpPr/>
          <p:nvPr userDrawn="1"/>
        </p:nvSpPr>
        <p:spPr>
          <a:xfrm>
            <a:off x="8820472" y="6165304"/>
            <a:ext cx="1080120" cy="4564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-94"/>
            </a:endParaRPr>
          </a:p>
        </p:txBody>
      </p:sp>
      <p:pic>
        <p:nvPicPr>
          <p:cNvPr id="25" name="Picture 2" descr="\\entesyedek\Grafik$\berna\logo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34" y="6165304"/>
            <a:ext cx="1905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3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136AD-761D-46F1-8DB9-4665701D4FB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D50F-E5B2-45DB-BFF4-EA4090FE9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Yer Tutucusu 10"/>
          <p:cNvSpPr>
            <a:spLocks noGrp="1"/>
          </p:cNvSpPr>
          <p:nvPr>
            <p:ph type="body" sz="quarter" idx="10"/>
          </p:nvPr>
        </p:nvSpPr>
        <p:spPr>
          <a:xfrm>
            <a:off x="971600" y="5445223"/>
            <a:ext cx="7200799" cy="1080121"/>
          </a:xfrm>
        </p:spPr>
        <p:txBody>
          <a:bodyPr/>
          <a:lstStyle/>
          <a:p>
            <a:r>
              <a:rPr lang="tr-TR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 FACTOR CORRECTION</a:t>
            </a:r>
          </a:p>
          <a:p>
            <a:r>
              <a:rPr lang="tr-T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13310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Shunt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Reactors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ENT-ERS Series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779913" y="1268760"/>
            <a:ext cx="5184576" cy="280831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voltage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230V (1~) -  400V (3 ~)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Reactive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0,25-0,5-1-1,5-2,5 (1~) 0,5-1-1,5-2-2,5-3-5-7,5-10-20-25-40-50 (3~)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9" b="99593" l="9524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1518278"/>
            <a:ext cx="3960440" cy="41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Detuned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Reactors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ENT.ERH Series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211960" y="1268760"/>
            <a:ext cx="4752528" cy="4669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filters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Reactive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(1,5 – 100)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kVar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468"/>
            <a:ext cx="3818423" cy="343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25650"/>
              </p:ext>
            </p:extLst>
          </p:nvPr>
        </p:nvGraphicFramePr>
        <p:xfrm>
          <a:off x="4211960" y="3717032"/>
          <a:ext cx="474881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628"/>
                <a:gridCol w="1779598"/>
                <a:gridCol w="1751590"/>
              </a:tblGrid>
              <a:tr h="604867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P(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fr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Resonance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50hz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Minimum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capacitor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%5,67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210 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424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%7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189 Hz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189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4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%14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134 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465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Duty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Contactors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ENT-KT Series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067944" y="1567784"/>
            <a:ext cx="4896544" cy="4669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415 V AC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rating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2,5-60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kVar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life at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10000-20000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" y="1484784"/>
            <a:ext cx="384265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Voltage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Transformers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ENT-ENS Series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355976" y="1052736"/>
            <a:ext cx="4608512" cy="511256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ENT-Series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urrent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– 5000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Nominal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– 30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0,5 (ENT 30 Class 1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l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ENS-Series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Split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transformers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urrent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100 –4000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Nominal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1.25 – 30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 (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0,5 ( ENS.AYS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23/58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1</a:t>
            </a:r>
            <a:r>
              <a:rPr lang="tr-TR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 algn="l">
              <a:buNone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CT-25</a:t>
            </a:r>
            <a:endParaRPr lang="tr-T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</a:rPr>
              <a:t>Ratio</a:t>
            </a:r>
            <a:r>
              <a:rPr lang="tr-TR" sz="1800" dirty="0" smtClean="0">
                <a:solidFill>
                  <a:schemeClr val="tx1"/>
                </a:solidFill>
              </a:rPr>
              <a:t>: 1/2500 </a:t>
            </a:r>
          </a:p>
          <a:p>
            <a:pPr algn="l">
              <a:buFont typeface="Arial" pitchFamily="34" charset="0"/>
              <a:buChar char="•"/>
            </a:pPr>
            <a:endParaRPr lang="tr-TR" sz="1800" b="1" dirty="0"/>
          </a:p>
          <a:p>
            <a:pPr algn="l"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3732"/>
            <a:ext cx="981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95" y="3100824"/>
            <a:ext cx="10191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" y="2999353"/>
            <a:ext cx="1104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68956"/>
            <a:ext cx="10096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10" y="1433949"/>
            <a:ext cx="9906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2" y="3100824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2" y="4653136"/>
            <a:ext cx="8572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6551712" y="5552929"/>
            <a:ext cx="5184576" cy="9361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1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2" y="5100012"/>
            <a:ext cx="1495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32" y="5642937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Discharge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DU-3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779912" y="1268760"/>
            <a:ext cx="5256584" cy="4669528"/>
          </a:xfrm>
        </p:spPr>
        <p:txBody>
          <a:bodyPr/>
          <a:lstStyle/>
          <a:p>
            <a:pPr marL="0" indent="0">
              <a:buNone/>
            </a:pP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Coil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resistor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3000 </a:t>
            </a:r>
            <a:r>
              <a:rPr lang="el-G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Ω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Nominal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voltage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230… 500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Operating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Continuous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9775"/>
            <a:ext cx="26384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93073"/>
              </p:ext>
            </p:extLst>
          </p:nvPr>
        </p:nvGraphicFramePr>
        <p:xfrm>
          <a:off x="4211960" y="3212976"/>
          <a:ext cx="388843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913"/>
                <a:gridCol w="799175"/>
                <a:gridCol w="1019917"/>
                <a:gridCol w="892427"/>
              </a:tblGrid>
              <a:tr h="617875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Reactive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Power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Discharge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Period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sec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071"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Q(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</a:rPr>
                        <a:t>kVar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07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07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07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07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07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Contactors on 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3335"/>
            <a:ext cx="6228185" cy="42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Yer Tutucusu 3"/>
          <p:cNvSpPr txBox="1">
            <a:spLocks/>
          </p:cNvSpPr>
          <p:nvPr/>
        </p:nvSpPr>
        <p:spPr>
          <a:xfrm>
            <a:off x="6623721" y="1268760"/>
            <a:ext cx="2340766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Appropriate harmonic filter reactors must be used in systems with harmonics.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Contactors</a:t>
            </a:r>
            <a:endParaRPr lang="tr-TR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Resim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532549"/>
              </p:ext>
            </p:extLst>
          </p:nvPr>
        </p:nvGraphicFramePr>
        <p:xfrm>
          <a:off x="3586917" y="1124744"/>
          <a:ext cx="5436096" cy="2130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7168"/>
                <a:gridCol w="1654464"/>
                <a:gridCol w="1654464"/>
              </a:tblGrid>
              <a:tr h="5760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 </a:t>
                      </a:r>
                      <a:r>
                        <a:rPr lang="tr-TR" dirty="0" err="1" smtClean="0"/>
                        <a:t>kVAr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 </a:t>
                      </a:r>
                      <a:r>
                        <a:rPr lang="tr-TR" dirty="0" err="1" smtClean="0"/>
                        <a:t>kVAr</a:t>
                      </a:r>
                      <a:endParaRPr lang="tr-TR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Triangle</a:t>
                      </a:r>
                      <a:r>
                        <a:rPr lang="en-US" baseline="0" noProof="0" dirty="0" smtClean="0"/>
                        <a:t> with </a:t>
                      </a:r>
                      <a:r>
                        <a:rPr lang="en-US" noProof="0" dirty="0" smtClean="0"/>
                        <a:t>2 thyristors (400 V)</a:t>
                      </a:r>
                      <a:r>
                        <a:rPr lang="tr-TR" noProof="0" dirty="0" smtClean="0"/>
                        <a:t> (</a:t>
                      </a:r>
                      <a:r>
                        <a:rPr lang="tr-TR" noProof="0" dirty="0" err="1" smtClean="0"/>
                        <a:t>without</a:t>
                      </a:r>
                      <a:r>
                        <a:rPr lang="tr-TR" noProof="0" dirty="0" smtClean="0"/>
                        <a:t> fan)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SC-225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SC-250</a:t>
                      </a:r>
                      <a:endParaRPr lang="tr-TR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Star </a:t>
                      </a:r>
                      <a:r>
                        <a:rPr lang="en-US" baseline="0" noProof="0" dirty="0" smtClean="0"/>
                        <a:t>with 3</a:t>
                      </a:r>
                      <a:r>
                        <a:rPr lang="en-US" noProof="0" dirty="0" smtClean="0"/>
                        <a:t> thyristors (690 V)</a:t>
                      </a:r>
                      <a:r>
                        <a:rPr lang="tr-TR" noProof="0" dirty="0" smtClean="0"/>
                        <a:t> (</a:t>
                      </a:r>
                      <a:r>
                        <a:rPr lang="tr-TR" noProof="0" dirty="0" err="1" smtClean="0"/>
                        <a:t>with</a:t>
                      </a:r>
                      <a:r>
                        <a:rPr lang="tr-TR" noProof="0" dirty="0" smtClean="0"/>
                        <a:t> fan)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SC-325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SC-350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Resi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2"/>
          <a:stretch/>
        </p:blipFill>
        <p:spPr bwMode="auto">
          <a:xfrm>
            <a:off x="107504" y="3592481"/>
            <a:ext cx="3456384" cy="242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2"/>
          <a:stretch/>
        </p:blipFill>
        <p:spPr bwMode="auto">
          <a:xfrm>
            <a:off x="107504" y="1105280"/>
            <a:ext cx="3456384" cy="23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fileserver\Kullanicilar$\aserifsoy\Desktop\Ürünler\kompanzasyon\Statik Kontaktör\statik_kontakt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93" l="4920" r="95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2592288" cy="27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err="1" smtClean="0"/>
              <a:t>Dimensions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Usage</a:t>
            </a:r>
            <a:r>
              <a:rPr lang="tr-TR" dirty="0" smtClean="0"/>
              <a:t> </a:t>
            </a:r>
            <a:r>
              <a:rPr lang="tr-TR" dirty="0" err="1" smtClean="0"/>
              <a:t>Configuration</a:t>
            </a:r>
            <a:endParaRPr lang="tr-TR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otoğraf-0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07" y="1124744"/>
            <a:ext cx="4117615" cy="52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6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Yer Tutucusu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</a:t>
            </a:r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endParaRPr lang="tr-T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644008" y="1268760"/>
            <a:ext cx="4320480" cy="4669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controllers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eactors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Detuned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reactors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ontactors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ransformers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 Yer Tutucusu" descr="PFCorrection.PNG"/>
          <p:cNvPicPr>
            <a:picLocks noChangeAspect="1"/>
          </p:cNvPicPr>
          <p:nvPr/>
        </p:nvPicPr>
        <p:blipFill>
          <a:blip r:embed="rId2" cstate="print"/>
          <a:srcRect t="861" b="861"/>
          <a:stretch>
            <a:fillRect/>
          </a:stretch>
        </p:blipFill>
        <p:spPr>
          <a:xfrm>
            <a:off x="161078" y="1049807"/>
            <a:ext cx="3600000" cy="49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</a:t>
            </a: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Controllers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RG-T Series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995936" y="1628800"/>
            <a:ext cx="4932040" cy="3240360"/>
          </a:xfrm>
        </p:spPr>
        <p:txBody>
          <a:bodyPr/>
          <a:lstStyle/>
          <a:p>
            <a:pPr marL="0" indent="0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Cosφ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P, Q, S,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Urms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Irms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5,6,8 and12 step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Degree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IP40 (IP 54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EfeBasaran\Desktop\RG-12T x144-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756883" cy="3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Controllers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RG-B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192.168.1.9\grafik$\berna\RG-12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5"/>
            <a:ext cx="32935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2915816" y="1412776"/>
            <a:ext cx="622818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endParaRPr lang="tr-T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/Smart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switching</a:t>
            </a:r>
            <a:endParaRPr lang="tr-T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Cosφ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P, Q, S,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Urms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Irms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THD V%, THD I%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THD-V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THD-I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harmonic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upto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19th </a:t>
            </a:r>
          </a:p>
          <a:p>
            <a:pPr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options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protection</a:t>
            </a:r>
            <a:endParaRPr lang="tr-T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RS-485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Modbus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RTU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Controllers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RG3-C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Yer Tutucusu 1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987824" y="1196752"/>
                <a:ext cx="6264696" cy="5112568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tr-TR" sz="1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Features</a:t>
                </a:r>
                <a:endParaRPr lang="tr-TR" sz="1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Three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compensation</a:t>
                </a:r>
                <a:endParaRPr lang="tr-T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Linear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/Smart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switching</a:t>
                </a:r>
                <a:endParaRPr lang="tr-T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Display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Cosφ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P, Q, S,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Urms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Irms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THD V%, THD I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%,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1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sz="18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𝑃</m:t>
                        </m:r>
                      </m:e>
                    </m:nary>
                  </m:oMath>
                </a14:m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1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sz="18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sz="1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sz="18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kWh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kVArh</a:t>
                </a:r>
                <a:endParaRPr lang="tr-T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THD-V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and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THD-I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harmonic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values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upto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19th 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Mono-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capacitor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step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option</a:t>
                </a:r>
                <a:endParaRPr lang="tr-TR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shunt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reactor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step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option</a:t>
                </a:r>
                <a:endParaRPr lang="tr-T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l">
                  <a:buFont typeface="Arial" pitchFamily="34" charset="0"/>
                  <a:buChar char="•"/>
                </a:pP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RS-485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Modbus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RTU 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communication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Optional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Internal</a:t>
                </a:r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and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external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1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protection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tr-TR" sz="1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optional</a:t>
                </a:r>
                <a:r>
                  <a:rPr lang="tr-TR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Metin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987824" y="1196752"/>
                <a:ext cx="6264696" cy="5112568"/>
              </a:xfrm>
              <a:blipFill rotWithShape="1">
                <a:blip r:embed="rId2"/>
                <a:stretch>
                  <a:fillRect l="-875" t="-596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EfeBasaran\Desktop\Adsız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353298" cy="23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feBasaran\Desktop\RG3-12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8" y="1055935"/>
            <a:ext cx="2631878" cy="244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RG-B &amp; RG-3 Series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4475732" y="1196752"/>
            <a:ext cx="4488758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  <a:r>
              <a:rPr lang="tr-TR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1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cont’d</a:t>
            </a:r>
            <a:endParaRPr lang="tr-TR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step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sequence</a:t>
            </a:r>
            <a:endParaRPr lang="tr-T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Mono-</a:t>
            </a:r>
            <a:r>
              <a:rPr lang="tr-TR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capacitor</a:t>
            </a: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Series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Programming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counter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on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system’s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meter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Series)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recognition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(RG3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Programmable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ratio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alarm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1-240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hours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Internaly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detecting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fixing</a:t>
            </a:r>
            <a:r>
              <a:rPr lang="tr-T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solidFill>
                  <a:schemeClr val="tx1"/>
                </a:solidFill>
              </a:rPr>
              <a:t>misconnections</a:t>
            </a:r>
            <a:r>
              <a:rPr lang="tr-TR" sz="1900" dirty="0">
                <a:solidFill>
                  <a:schemeClr val="tx1"/>
                </a:solidFill>
              </a:rPr>
              <a:t> </a:t>
            </a:r>
            <a:endParaRPr lang="tr-T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2050" name="Picture 2" descr="C:\Users\EfeBasaran\Desktop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9" y="2132856"/>
            <a:ext cx="4248472" cy="25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 Series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179512" y="1052736"/>
            <a:ext cx="8784976" cy="4669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Measured</a:t>
            </a: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Parameters</a:t>
            </a: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feBasaran\Desktop\RG-measur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12776"/>
            <a:ext cx="73533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364256" y="5733256"/>
            <a:ext cx="7992888" cy="565072"/>
          </a:xfrm>
        </p:spPr>
        <p:txBody>
          <a:bodyPr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tr-T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RS-485 </a:t>
            </a: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Modbus</a:t>
            </a:r>
            <a:r>
              <a:rPr lang="tr-T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RTU </a:t>
            </a:r>
            <a:r>
              <a:rPr lang="tr-T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8" name="Picture 2" descr="\\192.168.1.9\grafik$\berna\tabl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5" y="3117439"/>
            <a:ext cx="8011679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feBasaran\Desktop\RG3-Mod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8152123" cy="20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51725" cy="792162"/>
          </a:xfrm>
        </p:spPr>
        <p:txBody>
          <a:bodyPr>
            <a:normAutofit fontScale="90000"/>
          </a:bodyPr>
          <a:lstStyle/>
          <a:p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Voltage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Capacitors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ENT-C10/CXD/C100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Yer Tutucusu 1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275857" y="1268760"/>
                <a:ext cx="5868144" cy="466952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l">
                  <a:buNone/>
                </a:pPr>
                <a:r>
                  <a:rPr lang="tr-TR" sz="7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Features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Three </a:t>
                </a: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capacitors</a:t>
                </a:r>
                <a:endParaRPr lang="tr-TR" sz="7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Voltage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range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400-415-440-450-500 V</a:t>
                </a:r>
              </a:p>
              <a:p>
                <a:pPr algn="l">
                  <a:lnSpc>
                    <a:spcPct val="170000"/>
                  </a:lnSpc>
                  <a:buFont typeface="Arial" pitchFamily="34" charset="0"/>
                  <a:buChar char="•"/>
                </a:pP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Reactive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power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range:1-1,5-2,5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ar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 C10 Series)                                             5-7,5-10-12,5-15-20-25-30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kVar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(CXD Series)         5-10-12,5-20-25-30-50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kVar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(C100 Series)</a:t>
                </a:r>
              </a:p>
              <a:p>
                <a:pPr algn="l">
                  <a:lnSpc>
                    <a:spcPct val="170000"/>
                  </a:lnSpc>
                  <a:buFont typeface="Arial" pitchFamily="34" charset="0"/>
                  <a:buChar char="•"/>
                </a:pP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Life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expectancy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11000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hours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 C10/CXD Series) C100 Series:</a:t>
                </a:r>
                <a14:m>
                  <m:oMath xmlns:m="http://schemas.openxmlformats.org/officeDocument/2006/math">
                    <m:r>
                      <a:rPr lang="tr-TR" sz="7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 </m:t>
                    </m:r>
                  </m:oMath>
                </a14:m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15000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hours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),</a:t>
                </a:r>
                <a14:m>
                  <m:oMath xmlns:m="http://schemas.openxmlformats.org/officeDocument/2006/math">
                    <m:r>
                      <a:rPr lang="tr-TR" sz="7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tr-T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13000 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hours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tr-TR" sz="7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dry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>
                  <a:lnSpc>
                    <a:spcPct val="170000"/>
                  </a:lnSpc>
                  <a:buFont typeface="Arial" pitchFamily="34" charset="0"/>
                  <a:buChar char="•"/>
                </a:pP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Capacitor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7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tolerance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-%5 +%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 (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C10/CXD 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Series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± </a:t>
                </a:r>
                <a:r>
                  <a:rPr lang="tr-TR" sz="7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%5 </a:t>
                </a:r>
                <a:r>
                  <a:rPr lang="tr-TR" sz="7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(C100 Series)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Metin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275857" y="1268760"/>
                <a:ext cx="5868144" cy="4669528"/>
              </a:xfrm>
              <a:blipFill rotWithShape="1">
                <a:blip r:embed="rId2"/>
                <a:stretch>
                  <a:fillRect l="-935" t="-1958" r="-45898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7"/>
            <a:ext cx="28803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618</Words>
  <Application>Microsoft Office PowerPoint</Application>
  <PresentationFormat>Ekran Gösterisi (4:3)</PresentationFormat>
  <Paragraphs>151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Power Factor Correction</vt:lpstr>
      <vt:lpstr>Power Factor Controllers RG-T Series</vt:lpstr>
      <vt:lpstr>Power Factor Controllers RG-B Series</vt:lpstr>
      <vt:lpstr>Power Factor Controllers RG3-C Series</vt:lpstr>
      <vt:lpstr>RG-B &amp; RG-3 Series</vt:lpstr>
      <vt:lpstr>RG Series </vt:lpstr>
      <vt:lpstr>Communication</vt:lpstr>
      <vt:lpstr>Low Voltage Power Capacitors ENT-C10/CXD/C100 Series</vt:lpstr>
      <vt:lpstr>Shunt Reactors ENT-ERS Series</vt:lpstr>
      <vt:lpstr>Detuned Filter Reactors ENT.ERH Series</vt:lpstr>
      <vt:lpstr>Capacitor Duty Contactors ENT-KT Series</vt:lpstr>
      <vt:lpstr>Low Voltage Current Transformers ENT-ENS Series</vt:lpstr>
      <vt:lpstr>Discharge Unit DU-3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EfeBasaran</dc:creator>
  <cp:lastModifiedBy>Serdar Sarı</cp:lastModifiedBy>
  <cp:revision>35</cp:revision>
  <dcterms:created xsi:type="dcterms:W3CDTF">2012-01-18T11:28:11Z</dcterms:created>
  <dcterms:modified xsi:type="dcterms:W3CDTF">2015-11-28T08:30:10Z</dcterms:modified>
</cp:coreProperties>
</file>